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58" r:id="rId6"/>
    <p:sldId id="260" r:id="rId7"/>
    <p:sldId id="268" r:id="rId8"/>
    <p:sldId id="266" r:id="rId9"/>
    <p:sldId id="269" r:id="rId10"/>
    <p:sldId id="261" r:id="rId11"/>
    <p:sldId id="267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4E1F-1428-41E6-BD68-1C3F7DDBCE51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AFE4741-3281-41D7-BCC7-D4E76FFAF4D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4E1F-1428-41E6-BD68-1C3F7DDBCE51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4741-3281-41D7-BCC7-D4E76FFAF4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4E1F-1428-41E6-BD68-1C3F7DDBCE51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4741-3281-41D7-BCC7-D4E76FFAF4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4E1F-1428-41E6-BD68-1C3F7DDBCE51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4741-3281-41D7-BCC7-D4E76FFAF4D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4E1F-1428-41E6-BD68-1C3F7DDBCE51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AFE4741-3281-41D7-BCC7-D4E76FFAF4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4E1F-1428-41E6-BD68-1C3F7DDBCE51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4741-3281-41D7-BCC7-D4E76FFAF4D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4E1F-1428-41E6-BD68-1C3F7DDBCE51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4741-3281-41D7-BCC7-D4E76FFAF4D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4E1F-1428-41E6-BD68-1C3F7DDBCE51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4741-3281-41D7-BCC7-D4E76FFAF4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4E1F-1428-41E6-BD68-1C3F7DDBCE51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4741-3281-41D7-BCC7-D4E76FFAF4D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4E1F-1428-41E6-BD68-1C3F7DDBCE51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4741-3281-41D7-BCC7-D4E76FFAF4D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14E1F-1428-41E6-BD68-1C3F7DDBCE51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AFE4741-3281-41D7-BCC7-D4E76FFAF4D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4214E1F-1428-41E6-BD68-1C3F7DDBCE51}" type="datetimeFigureOut">
              <a:rPr lang="en-GB" smtClean="0"/>
              <a:pPr/>
              <a:t>11/06/2014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AFE4741-3281-41D7-BCC7-D4E76FFAF4D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ce.org.uk/nicemedia/live/14019/63645/6364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200400"/>
            <a:ext cx="8496944" cy="2964904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TA298</a:t>
            </a:r>
          </a:p>
          <a:p>
            <a:r>
              <a:rPr lang="en-GB" sz="3000" b="1" dirty="0" err="1" smtClean="0"/>
              <a:t>Ranibizumab</a:t>
            </a:r>
            <a:r>
              <a:rPr lang="en-GB" sz="3000" b="1" dirty="0" smtClean="0"/>
              <a:t> for treating </a:t>
            </a:r>
            <a:r>
              <a:rPr lang="en-GB" sz="3000" b="1" dirty="0" err="1" smtClean="0"/>
              <a:t>choroidal</a:t>
            </a:r>
            <a:r>
              <a:rPr lang="en-GB" sz="3000" b="1" dirty="0" smtClean="0"/>
              <a:t> neovascularisation associated with pathological myopia</a:t>
            </a:r>
          </a:p>
          <a:p>
            <a:endParaRPr lang="en-GB" b="1" dirty="0" smtClean="0"/>
          </a:p>
          <a:p>
            <a:r>
              <a:rPr lang="en-GB" b="1" dirty="0" err="1" smtClean="0"/>
              <a:t>Dr.Muhammad</a:t>
            </a:r>
            <a:r>
              <a:rPr lang="en-GB" b="1" dirty="0" smtClean="0"/>
              <a:t> </a:t>
            </a:r>
            <a:r>
              <a:rPr lang="en-GB" b="1" dirty="0" err="1" smtClean="0"/>
              <a:t>Hamza</a:t>
            </a:r>
            <a:r>
              <a:rPr lang="en-GB" b="1" dirty="0" smtClean="0"/>
              <a:t> </a:t>
            </a:r>
          </a:p>
          <a:p>
            <a:r>
              <a:rPr lang="en-GB" b="1" dirty="0" smtClean="0"/>
              <a:t>North Devon District NHS Hospital</a:t>
            </a:r>
            <a:endParaRPr lang="en-GB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NICE GUIDLINE</a:t>
            </a:r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When NICE recommends a treatment 'as an option', the NHS must make </a:t>
            </a:r>
            <a:r>
              <a:rPr lang="en-GB" dirty="0" smtClean="0"/>
              <a:t>sure it </a:t>
            </a:r>
            <a:r>
              <a:rPr lang="en-GB" dirty="0"/>
              <a:t>is available </a:t>
            </a:r>
            <a:r>
              <a:rPr lang="en-GB" dirty="0" smtClean="0"/>
              <a:t>for the patients .</a:t>
            </a:r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</a:t>
            </a:r>
            <a:r>
              <a:rPr lang="en-GB" dirty="0" smtClean="0"/>
              <a:t>he key drivers of cost effectiveness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manufacturer's sensitivity analyses showed that the cost effectiveness of </a:t>
            </a:r>
            <a:r>
              <a:rPr lang="en-GB" dirty="0" err="1" smtClean="0"/>
              <a:t>ranibizumab</a:t>
            </a:r>
            <a:r>
              <a:rPr lang="en-GB" dirty="0" smtClean="0"/>
              <a:t> was sensitive to changes in the unit cost of </a:t>
            </a:r>
            <a:r>
              <a:rPr lang="en-GB" dirty="0" err="1" smtClean="0"/>
              <a:t>ranibizumab</a:t>
            </a:r>
            <a:r>
              <a:rPr lang="en-GB" dirty="0" smtClean="0"/>
              <a:t> and </a:t>
            </a:r>
            <a:r>
              <a:rPr lang="en-GB" dirty="0" err="1" smtClean="0"/>
              <a:t>vPDT</a:t>
            </a:r>
            <a:r>
              <a:rPr lang="en-GB" dirty="0" smtClean="0"/>
              <a:t>, the number of </a:t>
            </a:r>
            <a:r>
              <a:rPr lang="en-GB" dirty="0" err="1" smtClean="0"/>
              <a:t>ranibizumab</a:t>
            </a:r>
            <a:r>
              <a:rPr lang="en-GB" dirty="0" smtClean="0"/>
              <a:t> injections in the first and second year, the starting age of the patient group, the discount rate for benefits, and the maximum utility gain in the worse‑</a:t>
            </a:r>
            <a:r>
              <a:rPr lang="en-GB" dirty="0" err="1" smtClean="0"/>
              <a:t>seeing</a:t>
            </a:r>
            <a:r>
              <a:rPr lang="en-GB" dirty="0" smtClean="0"/>
              <a:t> eye.</a:t>
            </a:r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/>
          </a:bodyPr>
          <a:lstStyle/>
          <a:p>
            <a:r>
              <a:rPr lang="en-GB" dirty="0"/>
              <a:t>The Committee noted that the primary end point </a:t>
            </a:r>
            <a:r>
              <a:rPr lang="en-GB" dirty="0" smtClean="0"/>
              <a:t>of RADIANCE </a:t>
            </a:r>
            <a:r>
              <a:rPr lang="en-GB" dirty="0"/>
              <a:t>was the mean average change in </a:t>
            </a:r>
            <a:r>
              <a:rPr lang="en-GB" dirty="0" smtClean="0"/>
              <a:t>BCVA between </a:t>
            </a:r>
            <a:r>
              <a:rPr lang="en-GB" dirty="0"/>
              <a:t>baseline and months 1–3. The Committee </a:t>
            </a:r>
            <a:r>
              <a:rPr lang="en-GB" dirty="0" smtClean="0"/>
              <a:t>heard  from </a:t>
            </a:r>
            <a:r>
              <a:rPr lang="en-GB" dirty="0"/>
              <a:t>a clinical specialist that 3 months was not a long </a:t>
            </a:r>
            <a:r>
              <a:rPr lang="en-GB" dirty="0" err="1" smtClean="0"/>
              <a:t>timeperiod</a:t>
            </a:r>
            <a:r>
              <a:rPr lang="en-GB" dirty="0" smtClean="0"/>
              <a:t> </a:t>
            </a:r>
            <a:r>
              <a:rPr lang="en-GB" dirty="0"/>
              <a:t>to assess the longer term benefits of </a:t>
            </a:r>
            <a:r>
              <a:rPr lang="en-GB" dirty="0" err="1" smtClean="0"/>
              <a:t>ranibizumab.The</a:t>
            </a:r>
            <a:r>
              <a:rPr lang="en-GB" dirty="0" smtClean="0"/>
              <a:t> </a:t>
            </a:r>
            <a:r>
              <a:rPr lang="en-GB" dirty="0"/>
              <a:t>Committee concluded that, because the </a:t>
            </a:r>
            <a:r>
              <a:rPr lang="en-GB" dirty="0" smtClean="0"/>
              <a:t>clinical effectiveness </a:t>
            </a:r>
            <a:r>
              <a:rPr lang="en-GB" dirty="0"/>
              <a:t>of </a:t>
            </a:r>
            <a:r>
              <a:rPr lang="en-GB" dirty="0" err="1"/>
              <a:t>ranibizumab</a:t>
            </a:r>
            <a:r>
              <a:rPr lang="en-GB" dirty="0"/>
              <a:t> was not compared with </a:t>
            </a:r>
            <a:r>
              <a:rPr lang="en-GB" dirty="0" err="1" smtClean="0"/>
              <a:t>vPDT</a:t>
            </a:r>
            <a:r>
              <a:rPr lang="en-GB" dirty="0" smtClean="0"/>
              <a:t> after </a:t>
            </a:r>
            <a:r>
              <a:rPr lang="en-GB" dirty="0"/>
              <a:t>3 months, there is uncertainty about </a:t>
            </a:r>
            <a:r>
              <a:rPr lang="en-GB"/>
              <a:t>the </a:t>
            </a:r>
            <a:r>
              <a:rPr lang="en-GB" smtClean="0"/>
              <a:t>long-term efficacy </a:t>
            </a:r>
            <a:r>
              <a:rPr lang="en-GB" dirty="0"/>
              <a:t>of </a:t>
            </a:r>
            <a:r>
              <a:rPr lang="en-GB" dirty="0" err="1"/>
              <a:t>ranibizumab</a:t>
            </a:r>
            <a:r>
              <a:rPr lang="en-GB" dirty="0"/>
              <a:t> for </a:t>
            </a:r>
            <a:r>
              <a:rPr lang="en-GB" dirty="0" err="1"/>
              <a:t>choroidal</a:t>
            </a:r>
            <a:r>
              <a:rPr lang="en-GB" dirty="0"/>
              <a:t> </a:t>
            </a:r>
            <a:r>
              <a:rPr lang="en-GB" dirty="0" smtClean="0"/>
              <a:t>neovascularisation associated </a:t>
            </a:r>
            <a:r>
              <a:rPr lang="en-GB" dirty="0"/>
              <a:t>with pathological myopia</a:t>
            </a:r>
            <a:r>
              <a:rPr lang="en-GB" dirty="0" smtClean="0"/>
              <a:t>.</a:t>
            </a:r>
          </a:p>
          <a:p>
            <a:r>
              <a:rPr lang="en-GB" b="1" dirty="0"/>
              <a:t>Review of </a:t>
            </a:r>
            <a:r>
              <a:rPr lang="en-GB" b="1" dirty="0" smtClean="0"/>
              <a:t>guidance </a:t>
            </a:r>
            <a:r>
              <a:rPr lang="en-GB" dirty="0" smtClean="0"/>
              <a:t>7.1 </a:t>
            </a:r>
            <a:r>
              <a:rPr lang="en-GB" dirty="0"/>
              <a:t>The guidance on this technology will be considered for review in March 2016.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1 Bandello F. Twelve-month efficacy and safety of </a:t>
            </a:r>
            <a:r>
              <a:rPr lang="en-GB" dirty="0" err="1"/>
              <a:t>ranibizumab</a:t>
            </a:r>
            <a:r>
              <a:rPr lang="en-GB" dirty="0"/>
              <a:t> 0.5 mg versus </a:t>
            </a:r>
            <a:r>
              <a:rPr lang="en-GB" dirty="0" err="1"/>
              <a:t>verteporfin</a:t>
            </a:r>
            <a:r>
              <a:rPr lang="en-GB" dirty="0"/>
              <a:t> photodynamic therapy in the treatment of visual impairment due to </a:t>
            </a:r>
            <a:r>
              <a:rPr lang="en-GB" dirty="0" err="1"/>
              <a:t>choroidal</a:t>
            </a:r>
            <a:r>
              <a:rPr lang="en-GB" dirty="0"/>
              <a:t> </a:t>
            </a:r>
            <a:r>
              <a:rPr lang="en-GB" dirty="0" err="1"/>
              <a:t>neovascularization</a:t>
            </a:r>
            <a:r>
              <a:rPr lang="en-GB" dirty="0"/>
              <a:t> secondary to pathologic myopia. Association for Research in Vision and Ophthalmology </a:t>
            </a:r>
            <a:r>
              <a:rPr lang="en-GB" dirty="0" smtClean="0"/>
              <a:t>2013</a:t>
            </a:r>
          </a:p>
          <a:p>
            <a:r>
              <a:rPr lang="en-GB" dirty="0"/>
              <a:t>2 Novartis data on file: LUCDOF13-009</a:t>
            </a:r>
            <a:endParaRPr lang="en-GB" dirty="0" smtClean="0"/>
          </a:p>
          <a:p>
            <a:r>
              <a:rPr lang="en-GB" dirty="0" smtClean="0"/>
              <a:t>3 </a:t>
            </a:r>
            <a:r>
              <a:rPr lang="en-GB" dirty="0"/>
              <a:t>NICE, 2012, available online: </a:t>
            </a:r>
            <a:r>
              <a:rPr lang="en-GB" dirty="0">
                <a:hlinkClick r:id="rId2"/>
              </a:rPr>
              <a:t>http://www.nice.org.uk/nicemedia/live/14019/63645/63645</a:t>
            </a:r>
            <a:r>
              <a:rPr lang="en-GB" dirty="0" smtClean="0"/>
              <a:t>.</a:t>
            </a:r>
          </a:p>
          <a:p>
            <a:r>
              <a:rPr lang="en-GB" dirty="0"/>
              <a:t>4</a:t>
            </a:r>
            <a:r>
              <a:rPr lang="en-GB" dirty="0" smtClean="0"/>
              <a:t> Novartis </a:t>
            </a:r>
            <a:r>
              <a:rPr lang="en-GB" dirty="0"/>
              <a:t>data on file: LUCDOF 13-010 </a:t>
            </a:r>
            <a:r>
              <a:rPr lang="en-GB" dirty="0" err="1" smtClean="0"/>
              <a:t>pdf</a:t>
            </a:r>
            <a:r>
              <a:rPr lang="en-GB" dirty="0" smtClean="0"/>
              <a:t> </a:t>
            </a:r>
            <a:r>
              <a:rPr lang="en-GB" dirty="0"/>
              <a:t>accessed July 2013 </a:t>
            </a:r>
            <a:endParaRPr lang="en-GB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 CNV is a common cause of vision loss in people with pathological myopia. </a:t>
            </a:r>
          </a:p>
          <a:p>
            <a:r>
              <a:rPr lang="en-GB" dirty="0"/>
              <a:t>There are approximately 200,000 people with pathological myopia in the UK. The prevalence or incidence of CNV associated with pathological myopia in the UK is not known. However, approximately 30% of people who develop CNV in one eye will develop it in the other eye within 8 years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Patients of any age undergoing treatment for </a:t>
            </a:r>
            <a:r>
              <a:rPr lang="en-GB" dirty="0" err="1" smtClean="0"/>
              <a:t>choroidal</a:t>
            </a:r>
            <a:r>
              <a:rPr lang="en-GB" dirty="0" smtClean="0"/>
              <a:t> neovascularisation (CNV) secondary to pathological myopia (PM), including patients with concomitant ocular disease</a:t>
            </a:r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Dosage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 fontScale="85000" lnSpcReduction="20000"/>
          </a:bodyPr>
          <a:lstStyle/>
          <a:p>
            <a:r>
              <a:rPr lang="en-GB" dirty="0" err="1"/>
              <a:t>Ranibizumab</a:t>
            </a:r>
            <a:r>
              <a:rPr lang="en-GB" dirty="0"/>
              <a:t> is administered as a single 0.5 mg </a:t>
            </a:r>
            <a:r>
              <a:rPr lang="en-GB" dirty="0" err="1"/>
              <a:t>intravitreal</a:t>
            </a:r>
            <a:r>
              <a:rPr lang="en-GB" dirty="0"/>
              <a:t> injection. Each vial</a:t>
            </a:r>
          </a:p>
          <a:p>
            <a:pPr>
              <a:buNone/>
            </a:pPr>
            <a:r>
              <a:rPr lang="en-GB" dirty="0"/>
              <a:t>of </a:t>
            </a:r>
            <a:r>
              <a:rPr lang="en-GB" dirty="0" err="1"/>
              <a:t>ranibizumab</a:t>
            </a:r>
            <a:r>
              <a:rPr lang="en-GB" dirty="0"/>
              <a:t> contains 2.3 mg in 0.23 ml; overfilling is considered necessary</a:t>
            </a:r>
          </a:p>
          <a:p>
            <a:pPr>
              <a:buNone/>
            </a:pPr>
            <a:r>
              <a:rPr lang="en-GB" dirty="0"/>
              <a:t>to achieve an </a:t>
            </a:r>
            <a:r>
              <a:rPr lang="en-GB" dirty="0" err="1"/>
              <a:t>injectable</a:t>
            </a:r>
            <a:r>
              <a:rPr lang="en-GB" dirty="0"/>
              <a:t> dose of 0.5 mg. The summary of product</a:t>
            </a:r>
          </a:p>
          <a:p>
            <a:pPr>
              <a:buNone/>
            </a:pPr>
            <a:r>
              <a:rPr lang="en-GB" dirty="0"/>
              <a:t>characteristics states that monitoring is recommended monthly for the first</a:t>
            </a:r>
          </a:p>
          <a:p>
            <a:pPr>
              <a:buNone/>
            </a:pPr>
            <a:r>
              <a:rPr lang="en-GB" dirty="0"/>
              <a:t>2 months and at least every 3 months thereafter during the first year. If</a:t>
            </a:r>
          </a:p>
          <a:p>
            <a:pPr>
              <a:buNone/>
            </a:pPr>
            <a:r>
              <a:rPr lang="en-GB" dirty="0"/>
              <a:t>monitoring reveals signs of disease activity, for example, reduced visual acuity</a:t>
            </a:r>
          </a:p>
          <a:p>
            <a:pPr>
              <a:buNone/>
            </a:pPr>
            <a:r>
              <a:rPr lang="en-GB" dirty="0"/>
              <a:t>and/or signs of lesion activity, further treatment is recommended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Major Outcomes Considered </a:t>
            </a:r>
          </a:p>
          <a:p>
            <a:r>
              <a:rPr lang="en-GB" dirty="0" smtClean="0"/>
              <a:t>Clinical effectiveness </a:t>
            </a:r>
          </a:p>
          <a:p>
            <a:pPr lvl="1"/>
            <a:r>
              <a:rPr lang="en-GB" dirty="0" smtClean="0"/>
              <a:t>Best corrected visual acuity in the studied eye </a:t>
            </a:r>
          </a:p>
          <a:p>
            <a:pPr lvl="1"/>
            <a:r>
              <a:rPr lang="en-GB" dirty="0" smtClean="0"/>
              <a:t>Adverse effects of treatment </a:t>
            </a:r>
          </a:p>
          <a:p>
            <a:pPr lvl="1"/>
            <a:r>
              <a:rPr lang="en-GB" dirty="0" smtClean="0"/>
              <a:t>Health related quality of life </a:t>
            </a:r>
          </a:p>
          <a:p>
            <a:r>
              <a:rPr lang="en-GB" dirty="0" smtClean="0"/>
              <a:t>Cost-effectiveness </a:t>
            </a:r>
          </a:p>
          <a:p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approval was supported by data from the Novartis-sponsored clinical trial, RADIANCE, which showed </a:t>
            </a:r>
            <a:r>
              <a:rPr lang="en-GB" dirty="0" err="1"/>
              <a:t>ranibizumab</a:t>
            </a:r>
            <a:r>
              <a:rPr lang="en-GB" dirty="0"/>
              <a:t> provides superior improvement in visual acuity compared with the current licensed standard of care, </a:t>
            </a:r>
            <a:r>
              <a:rPr lang="en-GB" dirty="0" err="1"/>
              <a:t>verteporfin</a:t>
            </a:r>
            <a:r>
              <a:rPr lang="en-GB" dirty="0"/>
              <a:t> PDT (</a:t>
            </a:r>
            <a:r>
              <a:rPr lang="en-GB" dirty="0" err="1"/>
              <a:t>Visudyne</a:t>
            </a:r>
            <a:r>
              <a:rPr lang="en-GB" dirty="0"/>
              <a:t>®), in patients with CNV secondary to PM. These new data showed around 40 percent of </a:t>
            </a:r>
            <a:r>
              <a:rPr lang="en-GB" dirty="0" err="1"/>
              <a:t>ranibizumab</a:t>
            </a:r>
            <a:r>
              <a:rPr lang="en-GB" dirty="0"/>
              <a:t> treated patients compared with 15 percent of </a:t>
            </a:r>
            <a:r>
              <a:rPr lang="en-GB" dirty="0" err="1"/>
              <a:t>verteporfin</a:t>
            </a:r>
            <a:r>
              <a:rPr lang="en-GB" dirty="0"/>
              <a:t> PDT treated patients gained 15 or more letters of visual acuity at month </a:t>
            </a:r>
            <a:r>
              <a:rPr lang="en-GB" dirty="0" smtClean="0"/>
              <a:t>three ( 4). </a:t>
            </a:r>
            <a:r>
              <a:rPr lang="en-GB" dirty="0"/>
              <a:t>Mean visual acuity gains of approximately 14 letters at one year were demonstrated with </a:t>
            </a:r>
            <a:r>
              <a:rPr lang="en-GB" dirty="0" err="1"/>
              <a:t>ranibizumab</a:t>
            </a:r>
            <a:r>
              <a:rPr lang="en-GB" dirty="0"/>
              <a:t>; this was with a median of 2.0 </a:t>
            </a:r>
            <a:r>
              <a:rPr lang="en-GB" dirty="0" smtClean="0"/>
              <a:t>injections (1,2). </a:t>
            </a:r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Contraindications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Contraindications to </a:t>
            </a:r>
            <a:r>
              <a:rPr lang="en-GB" dirty="0" err="1" smtClean="0"/>
              <a:t>ranibizumab</a:t>
            </a:r>
            <a:r>
              <a:rPr lang="en-GB" dirty="0" smtClean="0"/>
              <a:t> include known hypersensitivity to the active substance or to any of its </a:t>
            </a:r>
            <a:r>
              <a:rPr lang="en-GB" dirty="0" err="1" smtClean="0"/>
              <a:t>excipients</a:t>
            </a:r>
            <a:r>
              <a:rPr lang="en-GB" dirty="0" smtClean="0"/>
              <a:t>, active or suspected ocular or </a:t>
            </a:r>
            <a:r>
              <a:rPr lang="en-GB" dirty="0" err="1" smtClean="0"/>
              <a:t>periocular</a:t>
            </a:r>
            <a:r>
              <a:rPr lang="en-GB" dirty="0" smtClean="0"/>
              <a:t> infections, and active severe intraocular inflammation.</a:t>
            </a:r>
          </a:p>
          <a:p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Committee heard that the current standard treatment for </a:t>
            </a:r>
            <a:r>
              <a:rPr lang="en-GB" dirty="0" err="1" smtClean="0"/>
              <a:t>choroidal</a:t>
            </a:r>
            <a:r>
              <a:rPr lang="en-GB" dirty="0" smtClean="0"/>
              <a:t> neovascularisation secondary to pathological myopia is </a:t>
            </a:r>
            <a:r>
              <a:rPr lang="en-GB" dirty="0" err="1" smtClean="0"/>
              <a:t>vPDT</a:t>
            </a:r>
            <a:r>
              <a:rPr lang="en-GB" dirty="0" smtClean="0"/>
              <a:t>. However, it is not effective in most patients and its use is diminishing because of anti‑VEGF treatments. </a:t>
            </a:r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of Complication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V</a:t>
            </a:r>
            <a:r>
              <a:rPr lang="en-GB" dirty="0" smtClean="0"/>
              <a:t>itreous floaters, </a:t>
            </a:r>
          </a:p>
          <a:p>
            <a:r>
              <a:rPr lang="en-GB" dirty="0" err="1" smtClean="0"/>
              <a:t>Conjunctival</a:t>
            </a:r>
            <a:r>
              <a:rPr lang="en-GB" dirty="0" smtClean="0"/>
              <a:t> haemorrhage</a:t>
            </a:r>
          </a:p>
          <a:p>
            <a:r>
              <a:rPr lang="en-GB" dirty="0" smtClean="0"/>
              <a:t>Sensation of a foreign body in the eye </a:t>
            </a:r>
          </a:p>
          <a:p>
            <a:r>
              <a:rPr lang="en-GB" dirty="0" smtClean="0"/>
              <a:t>Eye pain, </a:t>
            </a:r>
          </a:p>
          <a:p>
            <a:r>
              <a:rPr lang="en-GB" dirty="0"/>
              <a:t>O</a:t>
            </a:r>
            <a:r>
              <a:rPr lang="en-GB" dirty="0" smtClean="0"/>
              <a:t>cular hyperaemia,</a:t>
            </a:r>
          </a:p>
          <a:p>
            <a:r>
              <a:rPr lang="en-GB" dirty="0" smtClean="0"/>
              <a:t> Increased intraocular pressure, </a:t>
            </a:r>
          </a:p>
          <a:p>
            <a:r>
              <a:rPr lang="en-GB" dirty="0" err="1"/>
              <a:t>V</a:t>
            </a:r>
            <a:r>
              <a:rPr lang="en-GB" dirty="0" err="1" smtClean="0"/>
              <a:t>itritis</a:t>
            </a:r>
            <a:r>
              <a:rPr lang="en-GB" dirty="0" smtClean="0"/>
              <a:t>, </a:t>
            </a:r>
            <a:endParaRPr lang="en-GB" dirty="0"/>
          </a:p>
          <a:p>
            <a:r>
              <a:rPr lang="en-GB" dirty="0" err="1"/>
              <a:t>V</a:t>
            </a:r>
            <a:r>
              <a:rPr lang="en-GB" dirty="0" err="1" smtClean="0"/>
              <a:t>treous</a:t>
            </a:r>
            <a:r>
              <a:rPr lang="en-GB" dirty="0" smtClean="0"/>
              <a:t> detachment. </a:t>
            </a:r>
          </a:p>
          <a:p>
            <a:r>
              <a:rPr lang="en-GB" dirty="0" smtClean="0"/>
              <a:t>The Committee agreed that the evidence suggested manageable adverse events with </a:t>
            </a:r>
            <a:r>
              <a:rPr lang="en-GB" dirty="0" err="1" smtClean="0"/>
              <a:t>ranibizumab</a:t>
            </a:r>
            <a:r>
              <a:rPr lang="en-GB" dirty="0" smtClean="0"/>
              <a:t>, and concluded that </a:t>
            </a:r>
            <a:r>
              <a:rPr lang="en-GB" dirty="0" err="1" smtClean="0"/>
              <a:t>ranibizumab</a:t>
            </a:r>
            <a:r>
              <a:rPr lang="en-GB" dirty="0" smtClean="0"/>
              <a:t> was safe and well tolerated in patients with visual impairment caused by </a:t>
            </a:r>
            <a:r>
              <a:rPr lang="en-GB" dirty="0" err="1" smtClean="0"/>
              <a:t>choroidal</a:t>
            </a:r>
            <a:r>
              <a:rPr lang="en-GB" dirty="0" smtClean="0"/>
              <a:t> neovascularisation associated with pathological myopia.</a:t>
            </a:r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Followup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i="1" dirty="0" smtClean="0"/>
              <a:t>Pivotal trial shows average visual acuity improvement of up to 14 letters at one year with a median of only two injections with </a:t>
            </a:r>
            <a:r>
              <a:rPr lang="en-GB" i="1" dirty="0" err="1" smtClean="0"/>
              <a:t>Lucentis</a:t>
            </a:r>
            <a:r>
              <a:rPr lang="en-GB" i="1" dirty="0" smtClean="0"/>
              <a:t> treatment</a:t>
            </a:r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</TotalTime>
  <Words>754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NICE GUIDLINE</vt:lpstr>
      <vt:lpstr>Slide 2</vt:lpstr>
      <vt:lpstr>Indication</vt:lpstr>
      <vt:lpstr>Dosage</vt:lpstr>
      <vt:lpstr>Slide 5</vt:lpstr>
      <vt:lpstr>Contraindications  </vt:lpstr>
      <vt:lpstr>Current practice</vt:lpstr>
      <vt:lpstr>Risk of Complication</vt:lpstr>
      <vt:lpstr>Followup</vt:lpstr>
      <vt:lpstr>Implementation</vt:lpstr>
      <vt:lpstr>The key drivers of cost effectiveness</vt:lpstr>
      <vt:lpstr>Future 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Hamza</dc:creator>
  <cp:lastModifiedBy>Hamza</cp:lastModifiedBy>
  <cp:revision>10</cp:revision>
  <dcterms:created xsi:type="dcterms:W3CDTF">2014-06-06T01:30:55Z</dcterms:created>
  <dcterms:modified xsi:type="dcterms:W3CDTF">2014-06-11T21:55:50Z</dcterms:modified>
</cp:coreProperties>
</file>