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3" r:id="rId18"/>
    <p:sldId id="271" r:id="rId19"/>
    <p:sldId id="272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76" y="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33CC35D-83A2-41BC-ABD8-E718761A52AD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7CF89-2841-4716-97B8-F3E91A7CA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097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842698-2FE8-406B-8CF7-36FBC2EC590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27CF89-2841-4716-97B8-F3E91A7CAC8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35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C2FE4-EC89-425D-9823-6D3482145D2A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116F-BE21-411C-B7D2-1022C658C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489D9-8CA9-4840-96EE-2C85A07C67B0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3C1E4-9258-4AD3-B554-0FDD6EA78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59290-5485-4CB7-8CAB-BFA87E5C52F7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64A35-9CFD-433E-A1CE-6AB4A1F9DB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7CB78-633D-4713-810B-5D7821E26F15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F4F38-91A4-4096-BB70-680BEACED8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BB399-84CE-46E1-845A-C3573DCD2BE7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054E0-F61A-485D-B173-9EA4F6F239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1A739-DE07-4D86-90AC-CA2B78CE23EB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B5840-A3E4-476D-BFD8-E120372A30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1CC0-B970-415F-A829-B546BA017C2B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5860-EAD0-4486-8DAD-7C8FDF6F34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3A66-48BD-4104-B8D0-DEF1553FA189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22AE-106F-4C21-9153-5E4A643521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F3927-BA06-4225-83D9-8684324D416F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155F9-32F8-44F4-9729-2665317CD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75C2E-8E19-4750-88B3-5CD77C926246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DC73-0AA6-4518-B8EC-A7DACC3389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8438D-5232-4897-B367-744978A1E154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05DC4-21AF-4A9C-803E-6FD546B35C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72A95C-D7A6-403B-A729-C59265796D2F}" type="datetimeFigureOut">
              <a:rPr lang="en-GB"/>
              <a:pPr>
                <a:defRPr/>
              </a:pPr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F600381-40FA-405F-83CC-E648FC37D0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5" r:id="rId3"/>
    <p:sldLayoutId id="2147483922" r:id="rId4"/>
    <p:sldLayoutId id="2147483921" r:id="rId5"/>
    <p:sldLayoutId id="2147483920" r:id="rId6"/>
    <p:sldLayoutId id="2147483926" r:id="rId7"/>
    <p:sldLayoutId id="2147483927" r:id="rId8"/>
    <p:sldLayoutId id="2147483928" r:id="rId9"/>
    <p:sldLayoutId id="2147483919" r:id="rId10"/>
    <p:sldLayoutId id="21474839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>
          <a:xfrm>
            <a:off x="611188" y="765175"/>
            <a:ext cx="7772400" cy="1779588"/>
          </a:xfrm>
        </p:spPr>
        <p:txBody>
          <a:bodyPr/>
          <a:lstStyle/>
          <a:p>
            <a:r>
              <a:rPr lang="en-GB" smtClean="0"/>
              <a:t>NICE Guidelines on CXL</a:t>
            </a:r>
          </a:p>
        </p:txBody>
      </p:sp>
      <p:sp>
        <p:nvSpPr>
          <p:cNvPr id="14338" name="Subtitle 4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2376488"/>
          </a:xfrm>
        </p:spPr>
        <p:txBody>
          <a:bodyPr/>
          <a:lstStyle/>
          <a:p>
            <a:pPr algn="l"/>
            <a:r>
              <a:rPr lang="en-GB" smtClean="0">
                <a:solidFill>
                  <a:srgbClr val="282828"/>
                </a:solidFill>
                <a:latin typeface="Frutiger"/>
              </a:rPr>
              <a:t>Photochemical corneal collagen</a:t>
            </a:r>
          </a:p>
          <a:p>
            <a:pPr algn="l"/>
            <a:r>
              <a:rPr lang="en-GB" smtClean="0">
                <a:solidFill>
                  <a:srgbClr val="282828"/>
                </a:solidFill>
                <a:latin typeface="Frutiger"/>
              </a:rPr>
              <a:t>cross-linkage using riboflavin and</a:t>
            </a:r>
          </a:p>
          <a:p>
            <a:pPr algn="l"/>
            <a:r>
              <a:rPr lang="en-GB" smtClean="0">
                <a:solidFill>
                  <a:srgbClr val="282828"/>
                </a:solidFill>
                <a:latin typeface="Frutiger"/>
              </a:rPr>
              <a:t>ultraviolet A for keratoconus and</a:t>
            </a:r>
          </a:p>
          <a:p>
            <a:pPr algn="l"/>
            <a:r>
              <a:rPr lang="en-GB" smtClean="0">
                <a:solidFill>
                  <a:srgbClr val="282828"/>
                </a:solidFill>
                <a:latin typeface="Frutiger"/>
              </a:rPr>
              <a:t>keratectasia</a:t>
            </a:r>
          </a:p>
          <a:p>
            <a:pPr algn="l"/>
            <a:r>
              <a:rPr lang="en-GB" sz="1200" smtClean="0">
                <a:solidFill>
                  <a:srgbClr val="282828"/>
                </a:solidFill>
                <a:latin typeface="Arial" charset="0"/>
              </a:rPr>
              <a:t>Issued: September 2013</a:t>
            </a:r>
          </a:p>
          <a:p>
            <a:pPr algn="l"/>
            <a:r>
              <a:rPr lang="it-IT" sz="1200" b="1" smtClean="0">
                <a:solidFill>
                  <a:srgbClr val="707070"/>
                </a:solidFill>
                <a:latin typeface="Arial,Bold"/>
              </a:rPr>
              <a:t>NICE interventional procedure guidance 466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899592" y="3212976"/>
            <a:ext cx="3352800" cy="234543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U.S. Olympic bobsledding champion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Steve Holcomb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overcame a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heart breaking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diagnosis of legal blindness that threatened to rob him forever of his lifelong dream of winning an Olympic gold medal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124744"/>
            <a:ext cx="3352800" cy="1872208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2007-Dr Brian Wachler did CXL-Plus for Steve who won  Feb.2010, Vancouver Winter Olympic 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20888"/>
            <a:ext cx="2718048" cy="2376264"/>
          </a:xfrm>
        </p:spPr>
      </p:pic>
    </p:spTree>
    <p:extLst>
      <p:ext uri="{BB962C8B-B14F-4D97-AF65-F5344CB8AC3E}">
        <p14:creationId xmlns:p14="http://schemas.microsoft.com/office/powerpoint/2010/main" val="9463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2276872"/>
            <a:ext cx="7408862" cy="38884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GB" b="1" u="sng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Corneal </a:t>
            </a:r>
            <a:r>
              <a:rPr lang="en-GB" b="1" u="sng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collagen cross-linking eligibility </a:t>
            </a:r>
            <a:r>
              <a:rPr lang="en-GB" b="1" u="sng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criteria: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Baseline data collection </a:t>
            </a:r>
            <a:r>
              <a:rPr lang="en-GB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by Mr Philip Jaycock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Please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ensure that patients have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Pentacam scans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and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refraction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with contact lenses out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for: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GB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            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RGP’s: minimum 2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weeks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ii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           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Soft: minimum 1 week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Selection, Indications and Contraindications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12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1412776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Inclusion criteria (evidence of progression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 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1.00 D change in refractive astigmatism, OR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ii. 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line loss of corrected distance visual acuity, OR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iii.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1.50 D increase in central steep anterior keratometry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Pentacam [K2] or other topography (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SimK), OR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iv.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1.50 D increase in Kmax (Pentacam), OR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v. 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0.50 D increase in steep posterior K2 (Pentacam), OR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vi.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13 microns decrease in central or minimum corneal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thickness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(Pentacam), OR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vii.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LASIK with ectasia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NB. Comparison should be with baseline (not simply previous visit).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K2 = steep curvature in the central 3mm zone; there is no upper limit of Kmax (steepest point over the entire scanned anterior corneal surface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859340"/>
            <a:ext cx="727280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Exclusion </a:t>
            </a:r>
            <a:r>
              <a:rPr lang="en-GB" sz="2400" dirty="0" smtClean="0"/>
              <a:t>criteria:(Contraindications)</a:t>
            </a:r>
            <a:endParaRPr lang="en-GB" sz="2400" dirty="0"/>
          </a:p>
          <a:p>
            <a:pPr marL="514350" indent="-514350">
              <a:buAutoNum type="romanLcPeriod"/>
            </a:pPr>
            <a:r>
              <a:rPr lang="en-GB" sz="2000" dirty="0" smtClean="0"/>
              <a:t>Active ocular </a:t>
            </a:r>
            <a:r>
              <a:rPr lang="en-GB" sz="2000" dirty="0"/>
              <a:t>surface </a:t>
            </a:r>
            <a:r>
              <a:rPr lang="en-GB" sz="2000" dirty="0" smtClean="0"/>
              <a:t>disease (e.g. Severe Dry Eye)</a:t>
            </a:r>
          </a:p>
          <a:p>
            <a:r>
              <a:rPr lang="en-GB" sz="2000" dirty="0" smtClean="0"/>
              <a:t>ii</a:t>
            </a:r>
            <a:r>
              <a:rPr lang="en-GB" sz="2000" dirty="0"/>
              <a:t>.     </a:t>
            </a:r>
            <a:r>
              <a:rPr lang="en-GB" sz="2000" dirty="0" smtClean="0"/>
              <a:t>Pachymetry </a:t>
            </a:r>
            <a:r>
              <a:rPr lang="en-GB" sz="2000" dirty="0"/>
              <a:t>at thinnest location (epithelium on) &lt; 375 </a:t>
            </a:r>
            <a:r>
              <a:rPr lang="en-GB" sz="2000" dirty="0" smtClean="0"/>
              <a:t>	microns</a:t>
            </a:r>
            <a:endParaRPr lang="en-GB" sz="2000" dirty="0"/>
          </a:p>
          <a:p>
            <a:pPr marL="514350" indent="-514350">
              <a:buAutoNum type="romanLcPeriod" startAt="3"/>
            </a:pPr>
            <a:r>
              <a:rPr lang="en-GB" sz="2000" dirty="0" smtClean="0"/>
              <a:t>Significant </a:t>
            </a:r>
            <a:r>
              <a:rPr lang="en-GB" sz="2000" dirty="0"/>
              <a:t>corneal </a:t>
            </a:r>
            <a:r>
              <a:rPr lang="en-GB" sz="2000" dirty="0" smtClean="0"/>
              <a:t>scarring</a:t>
            </a:r>
          </a:p>
          <a:p>
            <a:pPr marL="514350" indent="-514350">
              <a:buAutoNum type="romanLcPeriod" startAt="3"/>
            </a:pPr>
            <a:r>
              <a:rPr lang="en-GB" sz="2000" dirty="0"/>
              <a:t>A history of previous herpes simplex keratitis is a relative contraindication. These patients may be given Acyclovir </a:t>
            </a:r>
            <a:r>
              <a:rPr lang="en-GB" sz="2000" dirty="0" smtClean="0"/>
              <a:t>cover</a:t>
            </a:r>
          </a:p>
          <a:p>
            <a:pPr marL="514350" indent="-514350">
              <a:buAutoNum type="romanLcPeriod" startAt="3"/>
            </a:pPr>
            <a:r>
              <a:rPr lang="en-GB" sz="2000" dirty="0" smtClean="0">
                <a:solidFill>
                  <a:srgbClr val="0070C0"/>
                </a:solidFill>
              </a:rPr>
              <a:t>Poor  </a:t>
            </a:r>
            <a:r>
              <a:rPr lang="en-GB" sz="2000" smtClean="0">
                <a:solidFill>
                  <a:srgbClr val="0070C0"/>
                </a:solidFill>
              </a:rPr>
              <a:t>epithelial wound </a:t>
            </a:r>
            <a:r>
              <a:rPr lang="en-GB" sz="2000" dirty="0" smtClean="0">
                <a:solidFill>
                  <a:srgbClr val="0070C0"/>
                </a:solidFill>
              </a:rPr>
              <a:t>healing</a:t>
            </a:r>
          </a:p>
          <a:p>
            <a:pPr marL="514350" indent="-514350">
              <a:buAutoNum type="romanLcPeriod" startAt="3"/>
            </a:pPr>
            <a:r>
              <a:rPr lang="en-GB" sz="2000" dirty="0" smtClean="0">
                <a:solidFill>
                  <a:srgbClr val="0070C0"/>
                </a:solidFill>
              </a:rPr>
              <a:t>Autoimmune disorder </a:t>
            </a:r>
            <a:endParaRPr lang="en-GB" sz="2000" dirty="0">
              <a:solidFill>
                <a:srgbClr val="0070C0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For patients referred at 1st presentation please attach evidence of altered refraction or topographic changes indicating progression in line with the inclusion criteria above + baseline Pentacam scan. </a:t>
            </a:r>
          </a:p>
        </p:txBody>
      </p:sp>
    </p:spTree>
    <p:extLst>
      <p:ext uri="{BB962C8B-B14F-4D97-AF65-F5344CB8AC3E}">
        <p14:creationId xmlns:p14="http://schemas.microsoft.com/office/powerpoint/2010/main" val="16608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Efficacy and Safety (Consent Info)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408862" cy="403244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Efficacy: (Outcomes)</a:t>
            </a:r>
            <a:endParaRPr lang="en-GB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Epithelium-off CXL: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(meta-analysis data from systematic review)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Topography (</a:t>
            </a:r>
            <a:r>
              <a:rPr lang="en-GB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maxK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meanK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en-GB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minK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2. CVA &amp; UCVA 3. Astigmatism 4.SE 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5.central corneal thickness 6. IOP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Epithelium-off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CXL in combination with other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interventions (CXL-plus):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1.CXL+ICRS &amp; </a:t>
            </a:r>
            <a:r>
              <a:rPr lang="en-GB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ICRS+CXL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(48 eyes) 2.PRK+CXL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(42)  3.CXL+PIOL (11)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Epithelium-on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(transepithelial) CXL with or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	additional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 (CXL-plus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1.Epi-on CXL (51)   2.Epi-on CXL+ICRS (14)   3.ICRS+Epi-on CXL (21)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2204864"/>
            <a:ext cx="7408862" cy="39212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Efficacy outcomes listed by specialist advisers: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Arrest of progression of keratoconus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Stabilization of corneal shape measured by;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Topography, refraction and keratometry, 	refractive astigmatism, change in corneal 	thickness, cone apex power, quality of life  and 	contact lens independence.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Efficacy and Safety (Consent Info)</a:t>
            </a:r>
          </a:p>
        </p:txBody>
      </p:sp>
    </p:spTree>
    <p:extLst>
      <p:ext uri="{BB962C8B-B14F-4D97-AF65-F5344CB8AC3E}">
        <p14:creationId xmlns:p14="http://schemas.microsoft.com/office/powerpoint/2010/main" val="105126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Efficacy and Safety (Consent Info)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1538" y="1916833"/>
            <a:ext cx="7408862" cy="374441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Safety: (Complication or Adverse Events)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Infections: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cases , 4-resloved,1-VA reduce, 3-unknown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Sterile Keratitis with scarring /loss of 	vision/needing keratoplasty in 3% (4/117):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	patients reduced BCVA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Stromal Scar: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4-cases only 1 needed correction with lens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Corneal Oedema 24/12, Inflammation 2-3/52, Iris 	atrophy and pigment dispersion.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Corneal melting -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case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Perforation-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cases</a:t>
            </a:r>
          </a:p>
        </p:txBody>
      </p:sp>
    </p:spTree>
    <p:extLst>
      <p:ext uri="{BB962C8B-B14F-4D97-AF65-F5344CB8AC3E}">
        <p14:creationId xmlns:p14="http://schemas.microsoft.com/office/powerpoint/2010/main" val="313889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1988840"/>
            <a:ext cx="7408862" cy="413732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Corneal burn and ulcer-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cases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Corneal haze with diffuse </a:t>
            </a:r>
            <a:r>
              <a:rPr lang="en-GB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subepithelial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opacification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paracentral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thinning with 	scarring-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case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GB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Stromal Haze-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10/10 cases ICRS+CXL on same day &amp; 	ICRS+CXL after 6/12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(Temporary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stromal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oedema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(70%), temporary haze (up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to 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100%), and permanent haze (10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 Anecdotal AE: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delayed epithelial healing, bilateral corneal 	infection, transient recurrent erosion syndrome, 	perforation after procedure- 1 case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Efficacy and Safety (Consent Info)</a:t>
            </a:r>
          </a:p>
        </p:txBody>
      </p:sp>
    </p:spTree>
    <p:extLst>
      <p:ext uri="{BB962C8B-B14F-4D97-AF65-F5344CB8AC3E}">
        <p14:creationId xmlns:p14="http://schemas.microsoft.com/office/powerpoint/2010/main" val="30537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Committee noted that these procedures may be useful for some </a:t>
            </a:r>
            <a:r>
              <a:rPr lang="en-GB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disabled people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have keratoconus or keratectasia and who would need to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contact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lenses, but are unable to do so.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 The Committee noted that the </a:t>
            </a:r>
            <a:r>
              <a:rPr lang="en-GB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aim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procedures is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stabilise vision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halting progression of keratoconus or keratectasia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that many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reported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 of vision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</a:t>
            </a:r>
            <a:r>
              <a:rPr lang="en-GB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outcome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Committee comments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2204864"/>
            <a:ext cx="7408862" cy="3921299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6.3 The Committee noted that CXL techniques and precise </a:t>
            </a:r>
            <a:r>
              <a:rPr lang="en-GB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regimens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continuing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 and evolve.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6.4 The Committee noted commentary from a </a:t>
            </a:r>
            <a:r>
              <a:rPr lang="en-GB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group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describing the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serious impact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keratoconus or keratectasia can have on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and quality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life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Committee recognised the potential benefits that these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 might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offer,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evidence supports their efficacy.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Committee comments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69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en-GB" smtClean="0">
                <a:solidFill>
                  <a:srgbClr val="282828"/>
                </a:solidFill>
                <a:latin typeface="Arial" charset="0"/>
              </a:rPr>
              <a:t>1.1 Current evidence on the safety and efficacy of      </a:t>
            </a:r>
            <a:r>
              <a:rPr lang="en-GB" u="sng" smtClean="0">
                <a:solidFill>
                  <a:srgbClr val="282828"/>
                </a:solidFill>
                <a:latin typeface="Arial" charset="0"/>
              </a:rPr>
              <a:t>epithelium-of</a:t>
            </a:r>
            <a:r>
              <a:rPr lang="en-GB" smtClean="0">
                <a:solidFill>
                  <a:srgbClr val="282828"/>
                </a:solidFill>
                <a:latin typeface="Arial" charset="0"/>
              </a:rPr>
              <a:t>f CXL for keratoconus  and keratectasia is </a:t>
            </a:r>
            <a:r>
              <a:rPr lang="en-GB" u="sng" smtClean="0">
                <a:solidFill>
                  <a:srgbClr val="282828"/>
                </a:solidFill>
                <a:latin typeface="Arial" charset="0"/>
              </a:rPr>
              <a:t>adequate in quality and quantity</a:t>
            </a:r>
            <a:r>
              <a:rPr lang="en-GB" smtClean="0">
                <a:solidFill>
                  <a:srgbClr val="282828"/>
                </a:solidFill>
                <a:latin typeface="Arial" charset="0"/>
              </a:rPr>
              <a:t>. Therefore,</a:t>
            </a:r>
          </a:p>
          <a:p>
            <a:pPr marL="0" indent="0">
              <a:buFont typeface="Symbol" pitchFamily="18" charset="2"/>
              <a:buNone/>
            </a:pPr>
            <a:r>
              <a:rPr lang="en-GB" smtClean="0">
                <a:solidFill>
                  <a:srgbClr val="282828"/>
                </a:solidFill>
                <a:latin typeface="Arial" charset="0"/>
              </a:rPr>
              <a:t>this procedure can be used provided that </a:t>
            </a:r>
            <a:r>
              <a:rPr lang="en-GB" u="sng" smtClean="0">
                <a:solidFill>
                  <a:srgbClr val="282828"/>
                </a:solidFill>
                <a:latin typeface="Arial" charset="0"/>
              </a:rPr>
              <a:t>normal arrangements</a:t>
            </a:r>
            <a:r>
              <a:rPr lang="en-GB" smtClean="0">
                <a:solidFill>
                  <a:srgbClr val="282828"/>
                </a:solidFill>
                <a:latin typeface="Arial" charset="0"/>
              </a:rPr>
              <a:t> are in place for clinical  governance,  consent and audit.</a:t>
            </a:r>
          </a:p>
        </p:txBody>
      </p:sp>
      <p:sp>
        <p:nvSpPr>
          <p:cNvPr id="153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rgbClr val="282828"/>
                </a:solidFill>
                <a:latin typeface="Arial,Bold"/>
              </a:rPr>
              <a:t>Recommendations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Mr Muhammad Asalm Razzaq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Locum Consultant  Ophthalmologist,</a:t>
            </a:r>
          </a:p>
          <a:p>
            <a:pPr marL="0" indent="0">
              <a:buNone/>
            </a:pPr>
            <a:r>
              <a:rPr lang="en-GB" dirty="0" smtClean="0"/>
              <a:t> NDDH, Barnstaple.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 </a:t>
            </a:r>
            <a:br>
              <a:rPr lang="en-GB" dirty="0" smtClean="0"/>
            </a:br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6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468313" y="1858963"/>
            <a:ext cx="78486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srgbClr val="282828"/>
                </a:solidFill>
              </a:rPr>
              <a:t>1.2 Current evidence on the safety and efficacy of </a:t>
            </a:r>
            <a:r>
              <a:rPr lang="en-GB" sz="2400" u="sng">
                <a:solidFill>
                  <a:srgbClr val="282828"/>
                </a:solidFill>
              </a:rPr>
              <a:t>epithelium-on</a:t>
            </a:r>
            <a:r>
              <a:rPr lang="en-GB" sz="2400">
                <a:solidFill>
                  <a:srgbClr val="282828"/>
                </a:solidFill>
              </a:rPr>
              <a:t> (transepithelial CXL, and </a:t>
            </a:r>
            <a:r>
              <a:rPr lang="en-GB" sz="2400" u="sng">
                <a:solidFill>
                  <a:srgbClr val="282828"/>
                </a:solidFill>
              </a:rPr>
              <a:t>the combination </a:t>
            </a:r>
            <a:r>
              <a:rPr lang="en-GB" sz="2400">
                <a:solidFill>
                  <a:srgbClr val="282828"/>
                </a:solidFill>
              </a:rPr>
              <a:t>(CXL-plus) procedures for keratoconus and keratectasia is </a:t>
            </a:r>
            <a:r>
              <a:rPr lang="en-GB" sz="2400" u="sng">
                <a:solidFill>
                  <a:srgbClr val="282828"/>
                </a:solidFill>
              </a:rPr>
              <a:t>inadequate in quantity and quality</a:t>
            </a:r>
            <a:r>
              <a:rPr lang="en-GB" sz="2400">
                <a:solidFill>
                  <a:srgbClr val="282828"/>
                </a:solidFill>
              </a:rPr>
              <a:t>. Therefore, these procedures should only be used with </a:t>
            </a:r>
            <a:r>
              <a:rPr lang="en-GB" sz="2400" u="sng">
                <a:solidFill>
                  <a:srgbClr val="282828"/>
                </a:solidFill>
              </a:rPr>
              <a:t>special arrangements</a:t>
            </a:r>
            <a:r>
              <a:rPr lang="en-GB" sz="2400">
                <a:solidFill>
                  <a:srgbClr val="282828"/>
                </a:solidFill>
              </a:rPr>
              <a:t>  for clinical governance, consent and audit or research.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695325" y="1166813"/>
            <a:ext cx="78486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282828"/>
                </a:solidFill>
              </a:rPr>
              <a:t>1.3 Clinicians wishing to undertake epithelium-on (transepithelial) CXL, or the combination (CXL-plus) procedures should take the following actions:</a:t>
            </a:r>
          </a:p>
          <a:p>
            <a:r>
              <a:rPr lang="en-GB" sz="2400" dirty="0">
                <a:solidFill>
                  <a:srgbClr val="282828"/>
                </a:solidFill>
              </a:rPr>
              <a:t>A.	</a:t>
            </a:r>
            <a:r>
              <a:rPr lang="en-GB" sz="2000" u="sng" dirty="0">
                <a:solidFill>
                  <a:srgbClr val="282828"/>
                </a:solidFill>
              </a:rPr>
              <a:t>Inform the clinical governance leads</a:t>
            </a:r>
            <a:r>
              <a:rPr lang="en-GB" sz="2000" dirty="0">
                <a:solidFill>
                  <a:srgbClr val="282828"/>
                </a:solidFill>
              </a:rPr>
              <a:t> in their NHS trusts.</a:t>
            </a:r>
          </a:p>
          <a:p>
            <a:endParaRPr lang="en-GB" sz="2000" dirty="0">
              <a:solidFill>
                <a:srgbClr val="282828"/>
              </a:solidFill>
            </a:endParaRPr>
          </a:p>
          <a:p>
            <a:r>
              <a:rPr lang="en-GB" sz="2000" dirty="0">
                <a:solidFill>
                  <a:srgbClr val="282828"/>
                </a:solidFill>
              </a:rPr>
              <a:t>B.	Ensure that </a:t>
            </a:r>
            <a:r>
              <a:rPr lang="en-GB" sz="2000" u="sng" dirty="0">
                <a:solidFill>
                  <a:srgbClr val="282828"/>
                </a:solidFill>
              </a:rPr>
              <a:t>patients and their parents or carers </a:t>
            </a:r>
            <a:r>
              <a:rPr lang="en-GB" sz="2000" dirty="0">
                <a:solidFill>
                  <a:srgbClr val="282828"/>
                </a:solidFill>
              </a:rPr>
              <a:t>understand   	the uncertainty about the efficacy and safety of the 	procedures in the long term and provide them with</a:t>
            </a:r>
          </a:p>
          <a:p>
            <a:r>
              <a:rPr lang="en-GB" sz="2000" dirty="0">
                <a:solidFill>
                  <a:srgbClr val="282828"/>
                </a:solidFill>
              </a:rPr>
              <a:t>	</a:t>
            </a:r>
            <a:r>
              <a:rPr lang="en-GB" sz="2000" u="sng" dirty="0">
                <a:solidFill>
                  <a:srgbClr val="282828"/>
                </a:solidFill>
              </a:rPr>
              <a:t>clear information</a:t>
            </a:r>
            <a:r>
              <a:rPr lang="en-GB" sz="2000" dirty="0">
                <a:solidFill>
                  <a:srgbClr val="282828"/>
                </a:solidFill>
              </a:rPr>
              <a:t>. In addition, the use of NICE's </a:t>
            </a:r>
            <a:r>
              <a:rPr lang="en-GB" sz="2000" dirty="0">
                <a:solidFill>
                  <a:srgbClr val="646464"/>
                </a:solidFill>
              </a:rPr>
              <a:t>information 	for the 	public </a:t>
            </a:r>
            <a:r>
              <a:rPr lang="en-GB" sz="2000" dirty="0">
                <a:solidFill>
                  <a:srgbClr val="282828"/>
                </a:solidFill>
              </a:rPr>
              <a:t>is recommended.</a:t>
            </a:r>
          </a:p>
          <a:p>
            <a:endParaRPr lang="en-GB" sz="2000" dirty="0">
              <a:solidFill>
                <a:srgbClr val="282828"/>
              </a:solidFill>
            </a:endParaRPr>
          </a:p>
          <a:p>
            <a:r>
              <a:rPr lang="en-GB" sz="2000" dirty="0">
                <a:solidFill>
                  <a:srgbClr val="646464"/>
                </a:solidFill>
              </a:rPr>
              <a:t>C.	</a:t>
            </a:r>
            <a:r>
              <a:rPr lang="en-GB" sz="2000" u="sng" dirty="0">
                <a:solidFill>
                  <a:srgbClr val="646464"/>
                </a:solidFill>
              </a:rPr>
              <a:t>Audit </a:t>
            </a:r>
            <a:r>
              <a:rPr lang="en-GB" sz="2000" u="sng" dirty="0">
                <a:solidFill>
                  <a:srgbClr val="282828"/>
                </a:solidFill>
              </a:rPr>
              <a:t>and review clinical outcomes </a:t>
            </a:r>
            <a:r>
              <a:rPr lang="en-GB" sz="2000" dirty="0">
                <a:solidFill>
                  <a:srgbClr val="282828"/>
                </a:solidFill>
              </a:rPr>
              <a:t>of all patients having 	these procedures </a:t>
            </a:r>
            <a:r>
              <a:rPr lang="en-GB" sz="2000" dirty="0" smtClean="0">
                <a:solidFill>
                  <a:srgbClr val="282828"/>
                </a:solidFill>
              </a:rPr>
              <a:t>for keratoconus </a:t>
            </a:r>
            <a:r>
              <a:rPr lang="en-GB" sz="2000" dirty="0">
                <a:solidFill>
                  <a:srgbClr val="282828"/>
                </a:solidFill>
              </a:rPr>
              <a:t>and keratectasia.</a:t>
            </a:r>
            <a:endParaRPr lang="en-GB" sz="20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ChangeArrowheads="1"/>
          </p:cNvSpPr>
          <p:nvPr/>
        </p:nvSpPr>
        <p:spPr bwMode="auto">
          <a:xfrm>
            <a:off x="611188" y="1557338"/>
            <a:ext cx="7632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282828"/>
                </a:solidFill>
              </a:rPr>
              <a:t>1.4 </a:t>
            </a:r>
            <a:r>
              <a:rPr lang="en-GB" sz="2400" u="sng" dirty="0">
                <a:solidFill>
                  <a:srgbClr val="282828"/>
                </a:solidFill>
              </a:rPr>
              <a:t>Patient selection</a:t>
            </a:r>
            <a:r>
              <a:rPr lang="en-GB" sz="2400" dirty="0">
                <a:solidFill>
                  <a:srgbClr val="282828"/>
                </a:solidFill>
              </a:rPr>
              <a:t> for these procedures should include assessment of </a:t>
            </a:r>
            <a:r>
              <a:rPr lang="en-GB" sz="2400" dirty="0">
                <a:solidFill>
                  <a:srgbClr val="0070C0"/>
                </a:solidFill>
              </a:rPr>
              <a:t>corneal thickness </a:t>
            </a:r>
            <a:r>
              <a:rPr lang="en-GB" sz="2400" dirty="0">
                <a:solidFill>
                  <a:srgbClr val="282828"/>
                </a:solidFill>
              </a:rPr>
              <a:t>and consideration of the </a:t>
            </a:r>
            <a:r>
              <a:rPr lang="en-GB" sz="2400" dirty="0">
                <a:solidFill>
                  <a:srgbClr val="0070C0"/>
                </a:solidFill>
              </a:rPr>
              <a:t>likelihood of disease progression</a:t>
            </a:r>
            <a:r>
              <a:rPr lang="en-GB" sz="2400" dirty="0">
                <a:solidFill>
                  <a:srgbClr val="282828"/>
                </a:solidFill>
              </a:rPr>
              <a:t>.</a:t>
            </a:r>
          </a:p>
          <a:p>
            <a:endParaRPr lang="en-GB" sz="2400" dirty="0">
              <a:solidFill>
                <a:srgbClr val="282828"/>
              </a:solidFill>
            </a:endParaRPr>
          </a:p>
          <a:p>
            <a:r>
              <a:rPr lang="en-GB" sz="2400" dirty="0">
                <a:solidFill>
                  <a:srgbClr val="282828"/>
                </a:solidFill>
              </a:rPr>
              <a:t>1.5 The procedures </a:t>
            </a:r>
            <a:r>
              <a:rPr lang="en-GB" sz="2400" u="sng" dirty="0">
                <a:solidFill>
                  <a:srgbClr val="282828"/>
                </a:solidFill>
              </a:rPr>
              <a:t>should only be carried out </a:t>
            </a:r>
            <a:r>
              <a:rPr lang="en-GB" sz="2400" dirty="0">
                <a:solidFill>
                  <a:srgbClr val="282828"/>
                </a:solidFill>
              </a:rPr>
              <a:t>by ophthalmologists with expertise in managing corneal disease and specific training in the use of ultraviolet light or by appropriately trained staff under their supervision.</a:t>
            </a:r>
            <a:endParaRPr lang="en-GB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ChangeArrowheads="1"/>
          </p:cNvSpPr>
          <p:nvPr/>
        </p:nvSpPr>
        <p:spPr bwMode="auto">
          <a:xfrm>
            <a:off x="468313" y="1166813"/>
            <a:ext cx="80645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282828"/>
                </a:solidFill>
              </a:rPr>
              <a:t>1.6 	NICE </a:t>
            </a:r>
            <a:r>
              <a:rPr lang="en-GB" sz="2400" u="sng" dirty="0">
                <a:solidFill>
                  <a:srgbClr val="282828"/>
                </a:solidFill>
              </a:rPr>
              <a:t>encourages further research </a:t>
            </a:r>
            <a:r>
              <a:rPr lang="en-GB" sz="2400" dirty="0">
                <a:solidFill>
                  <a:srgbClr val="282828"/>
                </a:solidFill>
              </a:rPr>
              <a:t>into CXL using riboflavin and UVA for keratoconus and keratectasia, especially epithelium-on (transepithelial) CXL and the combination (CXL-plus) procedures.</a:t>
            </a:r>
          </a:p>
          <a:p>
            <a:r>
              <a:rPr lang="en-GB" sz="2400" dirty="0">
                <a:solidFill>
                  <a:srgbClr val="282828"/>
                </a:solidFill>
              </a:rPr>
              <a:t>Details of the techniques used should be clearly described.</a:t>
            </a:r>
          </a:p>
          <a:p>
            <a:r>
              <a:rPr lang="en-GB" sz="2400" u="sng" dirty="0">
                <a:solidFill>
                  <a:srgbClr val="282828"/>
                </a:solidFill>
              </a:rPr>
              <a:t>Reported outcomes</a:t>
            </a:r>
            <a:r>
              <a:rPr lang="en-GB" sz="2400" dirty="0">
                <a:solidFill>
                  <a:srgbClr val="282828"/>
                </a:solidFill>
              </a:rPr>
              <a:t> should include </a:t>
            </a:r>
            <a:r>
              <a:rPr lang="en-GB" sz="2400" dirty="0">
                <a:solidFill>
                  <a:srgbClr val="0070C0"/>
                </a:solidFill>
              </a:rPr>
              <a:t>visual acuity</a:t>
            </a:r>
            <a:r>
              <a:rPr lang="en-GB" sz="2400" dirty="0">
                <a:solidFill>
                  <a:srgbClr val="282828"/>
                </a:solidFill>
              </a:rPr>
              <a:t>, </a:t>
            </a:r>
            <a:r>
              <a:rPr lang="en-GB" sz="2400" dirty="0">
                <a:solidFill>
                  <a:srgbClr val="0070C0"/>
                </a:solidFill>
              </a:rPr>
              <a:t>corneal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rgbClr val="0070C0"/>
                </a:solidFill>
              </a:rPr>
              <a:t>topography</a:t>
            </a:r>
            <a:r>
              <a:rPr lang="en-GB" sz="2400" dirty="0">
                <a:solidFill>
                  <a:srgbClr val="282828"/>
                </a:solidFill>
              </a:rPr>
              <a:t> and </a:t>
            </a:r>
            <a:r>
              <a:rPr lang="en-GB" sz="2400" dirty="0">
                <a:solidFill>
                  <a:srgbClr val="0070C0"/>
                </a:solidFill>
              </a:rPr>
              <a:t>quality of life</a:t>
            </a:r>
            <a:r>
              <a:rPr lang="en-GB" sz="2400" dirty="0">
                <a:solidFill>
                  <a:srgbClr val="282828"/>
                </a:solidFill>
              </a:rPr>
              <a:t>. </a:t>
            </a:r>
          </a:p>
          <a:p>
            <a:r>
              <a:rPr lang="en-GB" sz="2400" dirty="0">
                <a:solidFill>
                  <a:srgbClr val="282828"/>
                </a:solidFill>
              </a:rPr>
              <a:t>Data on long-term outcomes for all types of CXL using riboflavin and UVA for keratoconus and keratectasia would be useful – specifically data about </a:t>
            </a:r>
            <a:r>
              <a:rPr lang="en-GB" sz="2400" dirty="0">
                <a:solidFill>
                  <a:srgbClr val="0070C0"/>
                </a:solidFill>
              </a:rPr>
              <a:t>prevention of progression to corneal transplantation </a:t>
            </a:r>
            <a:r>
              <a:rPr lang="en-GB" sz="2400" dirty="0">
                <a:solidFill>
                  <a:srgbClr val="282828"/>
                </a:solidFill>
              </a:rPr>
              <a:t>and about </a:t>
            </a:r>
            <a:r>
              <a:rPr lang="en-GB" sz="2400" dirty="0">
                <a:solidFill>
                  <a:srgbClr val="0070C0"/>
                </a:solidFill>
              </a:rPr>
              <a:t>repeat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rgbClr val="0070C0"/>
                </a:solidFill>
              </a:rPr>
              <a:t>procedures and their efficacy.</a:t>
            </a:r>
            <a:endParaRPr lang="en-GB" sz="2400" dirty="0">
              <a:solidFill>
                <a:srgbClr val="0070C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282828"/>
                </a:solidFill>
                <a:latin typeface="Arial,Bold"/>
              </a:rPr>
              <a:t>The </a:t>
            </a:r>
            <a:r>
              <a:rPr lang="en-GB" b="1" dirty="0" smtClean="0">
                <a:solidFill>
                  <a:srgbClr val="282828"/>
                </a:solidFill>
                <a:latin typeface="Arial,Bold"/>
              </a:rPr>
              <a:t>Procedures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408862" cy="4065315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 smtClean="0">
                <a:solidFill>
                  <a:srgbClr val="282828"/>
                </a:solidFill>
                <a:latin typeface="Arial"/>
              </a:rPr>
              <a:t>	CXL was first developed in 1998 by Theo Seiler MD.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282828"/>
                </a:solidFill>
                <a:latin typeface="Arial"/>
              </a:rPr>
              <a:t>Epithelium-off CXL</a:t>
            </a:r>
          </a:p>
          <a:p>
            <a:pPr marL="0" indent="0">
              <a:buNone/>
            </a:pPr>
            <a:r>
              <a:rPr lang="en-GB" dirty="0">
                <a:solidFill>
                  <a:srgbClr val="282828"/>
                </a:solidFill>
                <a:latin typeface="Arial"/>
              </a:rPr>
              <a:t>	</a:t>
            </a:r>
            <a:r>
              <a:rPr lang="en-GB" sz="1800" dirty="0" smtClean="0">
                <a:solidFill>
                  <a:srgbClr val="282828"/>
                </a:solidFill>
                <a:latin typeface="Arial"/>
              </a:rPr>
              <a:t>Pre op drops, LA , Riboflavin A (0.1%) drops 1-5 min for 15-	30 min+/- BSS, AC Level, Lid speculum, Epithelium off, UVA 	(365-370um) at 1-5cm distance from corneal apex for 30 min	 BCL, Post op drops (Antibiotic +NSAIDs+/- Steroids)</a:t>
            </a:r>
            <a:endParaRPr lang="en-GB" dirty="0" smtClean="0">
              <a:solidFill>
                <a:srgbClr val="282828"/>
              </a:solidFill>
              <a:latin typeface="Arial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282828"/>
                </a:solidFill>
                <a:latin typeface="Arial"/>
              </a:rPr>
              <a:t>Epithelium-on (transepithelial) CXL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282828"/>
                </a:solidFill>
                <a:latin typeface="Arial"/>
              </a:rPr>
              <a:t>CXL-plus</a:t>
            </a:r>
          </a:p>
          <a:p>
            <a:pPr marL="303213" lvl="1" indent="0">
              <a:buNone/>
            </a:pPr>
            <a:r>
              <a:rPr lang="en-GB" dirty="0">
                <a:solidFill>
                  <a:srgbClr val="282828"/>
                </a:solidFill>
                <a:latin typeface="Arial"/>
              </a:rPr>
              <a:t>	</a:t>
            </a:r>
            <a:r>
              <a:rPr lang="en-GB" dirty="0" smtClean="0">
                <a:solidFill>
                  <a:srgbClr val="282828"/>
                </a:solidFill>
                <a:latin typeface="Arial"/>
              </a:rPr>
              <a:t>Intracorneal </a:t>
            </a:r>
            <a:r>
              <a:rPr lang="en-GB" dirty="0">
                <a:solidFill>
                  <a:srgbClr val="282828"/>
                </a:solidFill>
                <a:latin typeface="Arial"/>
              </a:rPr>
              <a:t>r</a:t>
            </a:r>
            <a:r>
              <a:rPr lang="en-GB" dirty="0" smtClean="0">
                <a:solidFill>
                  <a:srgbClr val="282828"/>
                </a:solidFill>
                <a:latin typeface="Arial"/>
              </a:rPr>
              <a:t>ing segment (ICRS) implantation</a:t>
            </a:r>
          </a:p>
          <a:p>
            <a:pPr marL="0" indent="0">
              <a:buNone/>
            </a:pPr>
            <a:r>
              <a:rPr lang="en-GB" dirty="0">
                <a:solidFill>
                  <a:srgbClr val="282828"/>
                </a:solidFill>
                <a:latin typeface="Arial"/>
              </a:rPr>
              <a:t>	</a:t>
            </a:r>
            <a:r>
              <a:rPr lang="en-GB" dirty="0" smtClean="0">
                <a:solidFill>
                  <a:srgbClr val="282828"/>
                </a:solidFill>
                <a:latin typeface="Arial"/>
              </a:rPr>
              <a:t>Photorefractive </a:t>
            </a:r>
            <a:r>
              <a:rPr lang="en-GB" dirty="0">
                <a:solidFill>
                  <a:srgbClr val="282828"/>
                </a:solidFill>
                <a:latin typeface="Arial"/>
              </a:rPr>
              <a:t>keratectomy (PRK</a:t>
            </a:r>
            <a:r>
              <a:rPr lang="en-GB" dirty="0" smtClean="0">
                <a:solidFill>
                  <a:srgbClr val="282828"/>
                </a:solidFill>
                <a:latin typeface="Arial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282828"/>
                </a:solidFill>
                <a:latin typeface="Arial"/>
              </a:rPr>
              <a:t>	</a:t>
            </a:r>
            <a:r>
              <a:rPr lang="en-GB" dirty="0" smtClean="0">
                <a:solidFill>
                  <a:srgbClr val="282828"/>
                </a:solidFill>
                <a:latin typeface="Arial"/>
              </a:rPr>
              <a:t>Phakic intraocular lens </a:t>
            </a:r>
            <a:r>
              <a:rPr lang="en-GB" dirty="0">
                <a:solidFill>
                  <a:srgbClr val="282828"/>
                </a:solidFill>
                <a:latin typeface="Arial"/>
              </a:rPr>
              <a:t>(PIOL) implantation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755576" y="2780928"/>
            <a:ext cx="3352800" cy="2265041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The aim of corneal crosslinking is to strengthen the cornea by increasing the number of "anchors" that bond collagen fibers together. (Diagram: Boxer Wachler Vision Institute)</a:t>
            </a:r>
            <a:b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1560" y="1556792"/>
            <a:ext cx="3352800" cy="1252728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How does it work?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060848"/>
            <a:ext cx="4536504" cy="3816424"/>
          </a:xfrm>
        </p:spPr>
      </p:pic>
    </p:spTree>
    <p:extLst>
      <p:ext uri="{BB962C8B-B14F-4D97-AF65-F5344CB8AC3E}">
        <p14:creationId xmlns:p14="http://schemas.microsoft.com/office/powerpoint/2010/main" val="7946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971600" y="3140968"/>
            <a:ext cx="3352800" cy="1905001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Corneal crosslinking strengthens bonds in the stroma of the cornea, which is the layer from which tissue is removed during LASIK surgery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566936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What does it do?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132856"/>
            <a:ext cx="4320480" cy="3672408"/>
          </a:xfrm>
        </p:spPr>
      </p:pic>
    </p:spTree>
    <p:extLst>
      <p:ext uri="{BB962C8B-B14F-4D97-AF65-F5344CB8AC3E}">
        <p14:creationId xmlns:p14="http://schemas.microsoft.com/office/powerpoint/2010/main" val="364291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462</TotalTime>
  <Words>711</Words>
  <Application>Microsoft Office PowerPoint</Application>
  <PresentationFormat>On-screen Show (4:3)</PresentationFormat>
  <Paragraphs>107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Waveform</vt:lpstr>
      <vt:lpstr>NICE Guidelines on CXL</vt:lpstr>
      <vt:lpstr>Recommendations</vt:lpstr>
      <vt:lpstr>PowerPoint Presentation</vt:lpstr>
      <vt:lpstr>PowerPoint Presentation</vt:lpstr>
      <vt:lpstr>PowerPoint Presentation</vt:lpstr>
      <vt:lpstr>PowerPoint Presentation</vt:lpstr>
      <vt:lpstr>The Procedures</vt:lpstr>
      <vt:lpstr>How does it work?</vt:lpstr>
      <vt:lpstr>What does it do?</vt:lpstr>
      <vt:lpstr>2007-Dr Brian Wachler did CXL-Plus for Steve who won  Feb.2010, Vancouver Winter Olympic </vt:lpstr>
      <vt:lpstr>Patient Selection, Indications and Contraindications</vt:lpstr>
      <vt:lpstr>PowerPoint Presentation</vt:lpstr>
      <vt:lpstr>PowerPoint Presentation</vt:lpstr>
      <vt:lpstr>Efficacy and Safety (Consent Info)</vt:lpstr>
      <vt:lpstr>Efficacy and Safety (Consent Info)</vt:lpstr>
      <vt:lpstr>Efficacy and Safety (Consent Info)</vt:lpstr>
      <vt:lpstr>Efficacy and Safety (Consent Info)</vt:lpstr>
      <vt:lpstr>Committee comments </vt:lpstr>
      <vt:lpstr>Committee comments </vt:lpstr>
      <vt:lpstr>Questions?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 Guidelines on CXL</dc:title>
  <dc:creator>M Aslam Razzaq</dc:creator>
  <cp:lastModifiedBy>M Aslam Razzaq</cp:lastModifiedBy>
  <cp:revision>67</cp:revision>
  <dcterms:created xsi:type="dcterms:W3CDTF">2014-06-09T19:38:52Z</dcterms:created>
  <dcterms:modified xsi:type="dcterms:W3CDTF">2014-06-12T21:34:38Z</dcterms:modified>
</cp:coreProperties>
</file>